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6CC3201-D7D3-49A3-8510-3B85EDD8B047}">
  <a:tblStyle styleId="{D6CC3201-D7D3-49A3-8510-3B85EDD8B0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-regular.fntdata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6365ee5e8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6365ee5e8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365ee5e8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365ee5e8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63355e02fa_0_1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63355e02fa_0_1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6392b02e9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6392b02e9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6392b02e94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6392b02e94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63355e02fa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63355e02fa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3355e02fa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3355e02fa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63355e02fa_0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63355e02fa_0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3355e02fa_0_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63355e02fa_0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63355e02fa_0_5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63355e02fa_0_5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3355e02fa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63355e02fa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63355e02fa_0_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63355e02fa_0_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3355e02fa_0_1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63355e02fa_0_1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3355e02fa_0_1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3355e02fa_0_1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63355e02fa_0_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63355e02fa_0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6365ee5e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6365ee5e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api-portal.tfl.gov.uk/api-details#api=AccidentStats&amp;operation=AccidentStats_Get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ata.london.gov.uk/dataset/statistical-gis-boundary-files-london?resource=9ba8c833-6370-4b11-abdc-314aa020d5e0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ata.london.gov.uk/dataset/land-area-and-population-density-ward-and-borough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Exploring London’s Vehicular Accident Rate in 2019: A Visual Journey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100" y="2715935"/>
            <a:ext cx="8222100" cy="7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Project Presentation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Angad Dhillon, Camille Velarde, Christina Leung &amp; Gurpreet Doal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25" y="1406950"/>
            <a:ext cx="7045000" cy="348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>
            <p:ph type="title"/>
          </p:nvPr>
        </p:nvSpPr>
        <p:spPr>
          <a:xfrm>
            <a:off x="311700" y="2715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Accident Data by Borough Demo</a:t>
            </a:r>
            <a:endParaRPr/>
          </a:p>
        </p:txBody>
      </p:sp>
      <p:graphicFrame>
        <p:nvGraphicFramePr>
          <p:cNvPr id="145" name="Google Shape;145;p22"/>
          <p:cNvGraphicFramePr/>
          <p:nvPr/>
        </p:nvGraphicFramePr>
        <p:xfrm>
          <a:off x="5179550" y="91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520475"/>
                <a:gridCol w="2690475"/>
                <a:gridCol w="658800"/>
              </a:tblGrid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Accidents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lt1"/>
                    </a:solidFill>
                  </a:tcPr>
                </a:tc>
              </a:tr>
              <a:tr h="44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City of Westminster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3032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Lambeth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CB97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2382 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Tower Hamlets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2232 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C9ECEC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Southwark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C9ECEC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2186 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C2E3F9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Ealing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C2E3F9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1966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75" y="1366925"/>
            <a:ext cx="7032025" cy="35216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1" name="Google Shape;151;p23"/>
          <p:cNvGraphicFramePr/>
          <p:nvPr/>
        </p:nvGraphicFramePr>
        <p:xfrm>
          <a:off x="5597725" y="1017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655600"/>
                <a:gridCol w="2037275"/>
                <a:gridCol w="656700"/>
              </a:tblGrid>
              <a:tr h="497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Fatal Accidents</a:t>
                      </a:r>
                      <a:endParaRPr b="1" sz="10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lt1"/>
                    </a:solidFill>
                  </a:tcPr>
                </a:tc>
              </a:tr>
              <a:tr h="554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10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Merton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10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Croydon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Wandsworth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10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A1DFD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Brent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A6D6F6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Bromley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E0D1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Hounslow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E0D1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10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B0FCC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Endfield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Hillingdon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52" name="Google Shape;152;p23"/>
          <p:cNvSpPr txBox="1"/>
          <p:nvPr>
            <p:ph type="title"/>
          </p:nvPr>
        </p:nvSpPr>
        <p:spPr>
          <a:xfrm>
            <a:off x="311700" y="2715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Accident Data by Borough Demo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275525" y="3039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Accident Data by Casualty type Demo</a:t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250" y="1001875"/>
            <a:ext cx="7949501" cy="388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</a:t>
            </a:r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Bromley has the </a:t>
            </a:r>
            <a:r>
              <a:rPr b="1" lang="en-GB" sz="1300"/>
              <a:t>lowest accidents/sq.km of 9</a:t>
            </a:r>
            <a:r>
              <a:rPr lang="en-GB" sz="1300"/>
              <a:t>. Bromley - </a:t>
            </a:r>
            <a:r>
              <a:rPr b="1" lang="en-GB" sz="1300"/>
              <a:t>150 sq.km</a:t>
            </a:r>
            <a:endParaRPr b="1" sz="1300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City of London has the </a:t>
            </a:r>
            <a:r>
              <a:rPr b="1" lang="en-GB" sz="1300"/>
              <a:t>highest with 220 accidents/sq.km</a:t>
            </a:r>
            <a:r>
              <a:rPr lang="en-GB" sz="1300"/>
              <a:t>. City of London - </a:t>
            </a:r>
            <a:r>
              <a:rPr b="1" lang="en-GB" sz="1300"/>
              <a:t>2.9 sq.km</a:t>
            </a:r>
            <a:endParaRPr b="1" sz="1300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City of Westminster has </a:t>
            </a:r>
            <a:r>
              <a:rPr b="1" lang="en-GB" sz="1300"/>
              <a:t>highest accidents per 100,000</a:t>
            </a:r>
            <a:r>
              <a:rPr lang="en-GB" sz="1300"/>
              <a:t> people - </a:t>
            </a:r>
            <a:r>
              <a:rPr b="1" lang="en-GB" sz="1300"/>
              <a:t>1173</a:t>
            </a:r>
            <a:endParaRPr b="1" sz="1300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Harrow has </a:t>
            </a:r>
            <a:r>
              <a:rPr b="1" lang="en-GB" sz="1300"/>
              <a:t>lowest accidents per 100,000</a:t>
            </a:r>
            <a:r>
              <a:rPr lang="en-GB" sz="1300"/>
              <a:t> people - </a:t>
            </a:r>
            <a:r>
              <a:rPr b="1" lang="en-GB" sz="1300"/>
              <a:t>330</a:t>
            </a:r>
            <a:endParaRPr b="1"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9" name="Google Shape;169;p26"/>
          <p:cNvGraphicFramePr/>
          <p:nvPr/>
        </p:nvGraphicFramePr>
        <p:xfrm>
          <a:off x="4847300" y="1424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655600"/>
                <a:gridCol w="2037275"/>
                <a:gridCol w="656700"/>
              </a:tblGrid>
              <a:tr h="497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Fatal Accidents</a:t>
                      </a:r>
                      <a:endParaRPr b="1" sz="10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lt1"/>
                    </a:solidFill>
                  </a:tcPr>
                </a:tc>
              </a:tr>
              <a:tr h="554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10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Merton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10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Croydon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Wandsworth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10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A1DFD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Brent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A6D6F6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Bromley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E0D1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Hounslow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E0D1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10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B0FCC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Endfield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Hillingdon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0" name="Google Shape;170;p26"/>
          <p:cNvGraphicFramePr/>
          <p:nvPr/>
        </p:nvGraphicFramePr>
        <p:xfrm>
          <a:off x="640750" y="1435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520475"/>
                <a:gridCol w="2690475"/>
                <a:gridCol w="658800"/>
              </a:tblGrid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Accidents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lt1"/>
                    </a:solidFill>
                  </a:tcPr>
                </a:tc>
              </a:tr>
              <a:tr h="444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City of Westminster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3032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Lambeth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CB97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2382 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Tower Hamlets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2232 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C9ECEC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Southwark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C9ECEC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2186 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26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highlight>
                            <a:srgbClr val="C2E3F9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Ealing</a:t>
                      </a:r>
                      <a:endParaRPr b="1" sz="800">
                        <a:solidFill>
                          <a:srgbClr val="666666"/>
                        </a:solidFill>
                        <a:highlight>
                          <a:srgbClr val="C2E3F9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1966</a:t>
                      </a:r>
                      <a:endParaRPr b="1" sz="800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71" name="Google Shape;171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</a:t>
            </a:r>
            <a:endParaRPr/>
          </a:p>
        </p:txBody>
      </p:sp>
      <p:sp>
        <p:nvSpPr>
          <p:cNvPr id="177" name="Google Shape;177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Peak Accidents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Most in November (4,694), October (4,594), and June (4,544)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Fewest Accidents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April (3,760), February (3,782), January (3,790)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Vehicle Involvement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Dominated by cars (16,450 accidents), followed by pedestrians (10,472), powered two-wheelers (10,370), and cyclists (9,088). Lesser involvement of buses and goods vehicles.</a:t>
            </a:r>
            <a:endParaRPr b="1"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67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1D5DB"/>
              </a:solidFill>
              <a:highlight>
                <a:srgbClr val="343541"/>
              </a:highlight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6408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30899"/>
              <a:buFont typeface="Arial"/>
              <a:buChar char="●"/>
            </a:pPr>
            <a:r>
              <a:t/>
            </a:r>
            <a:endParaRPr sz="159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1D5DB"/>
              </a:solidFill>
              <a:highlight>
                <a:srgbClr val="343541"/>
              </a:highlight>
            </a:endParaRPr>
          </a:p>
          <a:p>
            <a:pPr indent="0" lvl="0" marL="457200" rtl="0" algn="l"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83" name="Google Shape;183;p28"/>
          <p:cNvSpPr txBox="1"/>
          <p:nvPr>
            <p:ph idx="1" type="body"/>
          </p:nvPr>
        </p:nvSpPr>
        <p:spPr>
          <a:xfrm>
            <a:off x="160925" y="11407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10000"/>
          </a:bodyPr>
          <a:lstStyle/>
          <a:p>
            <a:pPr indent="-296236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6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Inconclusive evidence to relate months with accidents</a:t>
            </a:r>
            <a:endParaRPr sz="266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6236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lphaLcPeriod"/>
            </a:pPr>
            <a:r>
              <a:rPr lang="en-GB" sz="266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factors could include road maintenance</a:t>
            </a:r>
            <a:endParaRPr sz="266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8616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8733"/>
              <a:buFont typeface="Arial"/>
              <a:buAutoNum type="alphaLcPeriod"/>
            </a:pPr>
            <a:r>
              <a:rPr lang="en-GB" sz="266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Weather </a:t>
            </a:r>
            <a:endParaRPr sz="256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6236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6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car safety measures as cars are </a:t>
            </a:r>
            <a:r>
              <a:rPr lang="en-GB" sz="266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involved</a:t>
            </a:r>
            <a:r>
              <a:rPr lang="en-GB" sz="266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with nearly 50% of the accidents as well as safety measures for pedestrians as they are constantly exposed to the road</a:t>
            </a:r>
            <a:endParaRPr sz="266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34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2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However, most accidents are only slight accidents, with an 86% of the accidents being only slight accidents</a:t>
            </a:r>
            <a:endParaRPr sz="262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34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2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Accident density increases closer to the centre of the city</a:t>
            </a:r>
            <a:endParaRPr sz="262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Q&amp;A</a:t>
            </a:r>
            <a:endParaRPr/>
          </a:p>
        </p:txBody>
      </p:sp>
      <p:sp>
        <p:nvSpPr>
          <p:cNvPr id="189" name="Google Shape;189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Open floor for question and discussions.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-31770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3508"/>
              <a:t>Goal: Visualize London’s vehicular accidents and </a:t>
            </a:r>
            <a:r>
              <a:rPr lang="en-GB" sz="3508"/>
              <a:t>extract meaningful insights that can inform safety measures, urban planning, and policy decisions in the future</a:t>
            </a:r>
            <a:endParaRPr sz="3508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508"/>
          </a:p>
          <a:p>
            <a:pPr indent="-317704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3508"/>
              <a:t>Understanding of accident landscape, exploring factors such as severity, location, population, and </a:t>
            </a:r>
            <a:r>
              <a:rPr lang="en-GB" sz="3508"/>
              <a:t>casualty</a:t>
            </a:r>
            <a:r>
              <a:rPr lang="en-GB" sz="3508"/>
              <a:t> mode</a:t>
            </a:r>
            <a:endParaRPr sz="3508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508"/>
          </a:p>
          <a:p>
            <a:pPr indent="-317704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3508"/>
              <a:t>The significance of road safety and potential to contribute to the well being of community drove out team to choose this topic</a:t>
            </a:r>
            <a:endParaRPr sz="3508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 Used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(to clean and export data)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MongoDB (to store our data)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Flask (to create framework for API’s)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JavaScript &amp; Chart.js (to visualize data)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HTML &amp; CSS ( as basic skeleton of webpage)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Architecture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 </a:t>
            </a: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33225"/>
            <a:ext cx="6276849" cy="316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647600" y="969800"/>
            <a:ext cx="8249700" cy="38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 u="sng">
                <a:solidFill>
                  <a:schemeClr val="hlink"/>
                </a:solidFill>
                <a:hlinkClick r:id="rId3"/>
              </a:rPr>
              <a:t>Accidents API</a:t>
            </a:r>
            <a:r>
              <a:rPr lang="en-GB" sz="1500"/>
              <a:t>  api route: /api/v1.0/accidents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3050" y="1401377"/>
            <a:ext cx="5756750" cy="322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311700" y="925375"/>
            <a:ext cx="8520600" cy="36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 u="sng">
                <a:solidFill>
                  <a:schemeClr val="hlink"/>
                </a:solidFill>
                <a:hlinkClick r:id="rId3"/>
              </a:rPr>
              <a:t>London Borough GeoJSON</a:t>
            </a:r>
            <a:r>
              <a:rPr lang="en-GB" sz="1500"/>
              <a:t> Api Route: /api/v1.0/boroughs</a:t>
            </a:r>
            <a:endParaRPr sz="1500"/>
          </a:p>
        </p:txBody>
      </p:sp>
      <p:pic>
        <p:nvPicPr>
          <p:cNvPr id="119" name="Google Shape;119;p18"/>
          <p:cNvPicPr preferRelativeResize="0"/>
          <p:nvPr/>
        </p:nvPicPr>
        <p:blipFill rotWithShape="1">
          <a:blip r:embed="rId4">
            <a:alphaModFix/>
          </a:blip>
          <a:srcRect b="0" l="0" r="49884" t="0"/>
          <a:stretch/>
        </p:blipFill>
        <p:spPr>
          <a:xfrm>
            <a:off x="2799025" y="1339750"/>
            <a:ext cx="2975874" cy="336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</a:t>
            </a:r>
            <a:endParaRPr/>
          </a:p>
        </p:txBody>
      </p:sp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311700" y="925375"/>
            <a:ext cx="8520600" cy="36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 u="sng">
                <a:solidFill>
                  <a:schemeClr val="hlink"/>
                </a:solidFill>
                <a:hlinkClick r:id="rId3"/>
              </a:rPr>
              <a:t>London Population and Area</a:t>
            </a:r>
            <a:r>
              <a:rPr lang="en-GB" sz="1500"/>
              <a:t> api route: /api/v1.0/population</a:t>
            </a:r>
            <a:endParaRPr sz="1500"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7100" y="1329088"/>
            <a:ext cx="3600450" cy="33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Views</a:t>
            </a:r>
            <a:endParaRPr/>
          </a:p>
        </p:txBody>
      </p:sp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Map of London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Total Accidents Bar Graph by Borough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Casualties Pie Chart by Types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Map of London Demo</a:t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475" y="1012924"/>
            <a:ext cx="8011627" cy="377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